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5" r:id="rId1"/>
    <p:sldMasterId id="2147483726" r:id="rId2"/>
    <p:sldMasterId id="2147483707" r:id="rId3"/>
    <p:sldMasterId id="2147483688" r:id="rId4"/>
    <p:sldMasterId id="2147483772" r:id="rId5"/>
  </p:sldMasterIdLst>
  <p:notesMasterIdLst>
    <p:notesMasterId r:id="rId48"/>
  </p:notesMasterIdLst>
  <p:handoutMasterIdLst>
    <p:handoutMasterId r:id="rId49"/>
  </p:handoutMasterIdLst>
  <p:sldIdLst>
    <p:sldId id="324" r:id="rId6"/>
    <p:sldId id="519" r:id="rId7"/>
    <p:sldId id="520" r:id="rId8"/>
    <p:sldId id="521" r:id="rId9"/>
    <p:sldId id="543" r:id="rId10"/>
    <p:sldId id="547" r:id="rId11"/>
    <p:sldId id="546" r:id="rId12"/>
    <p:sldId id="544" r:id="rId13"/>
    <p:sldId id="522" r:id="rId14"/>
    <p:sldId id="541" r:id="rId15"/>
    <p:sldId id="542" r:id="rId16"/>
    <p:sldId id="523" r:id="rId17"/>
    <p:sldId id="536" r:id="rId18"/>
    <p:sldId id="537" r:id="rId19"/>
    <p:sldId id="556" r:id="rId20"/>
    <p:sldId id="553" r:id="rId21"/>
    <p:sldId id="574" r:id="rId22"/>
    <p:sldId id="554" r:id="rId23"/>
    <p:sldId id="555" r:id="rId24"/>
    <p:sldId id="557" r:id="rId25"/>
    <p:sldId id="581" r:id="rId26"/>
    <p:sldId id="576" r:id="rId27"/>
    <p:sldId id="579" r:id="rId28"/>
    <p:sldId id="578" r:id="rId29"/>
    <p:sldId id="575" r:id="rId30"/>
    <p:sldId id="571" r:id="rId31"/>
    <p:sldId id="572" r:id="rId32"/>
    <p:sldId id="573" r:id="rId33"/>
    <p:sldId id="561" r:id="rId34"/>
    <p:sldId id="562" r:id="rId35"/>
    <p:sldId id="559" r:id="rId36"/>
    <p:sldId id="570" r:id="rId37"/>
    <p:sldId id="566" r:id="rId38"/>
    <p:sldId id="539" r:id="rId39"/>
    <p:sldId id="540" r:id="rId40"/>
    <p:sldId id="563" r:id="rId41"/>
    <p:sldId id="577" r:id="rId42"/>
    <p:sldId id="564" r:id="rId43"/>
    <p:sldId id="565" r:id="rId44"/>
    <p:sldId id="549" r:id="rId45"/>
    <p:sldId id="580" r:id="rId46"/>
    <p:sldId id="364" r:id="rId47"/>
  </p:sldIdLst>
  <p:sldSz cx="12204700" cy="6859588"/>
  <p:notesSz cx="6794500" cy="9931400"/>
  <p:defaultTextStyle>
    <a:defPPr>
      <a:defRPr lang="ja-JP"/>
    </a:defPPr>
    <a:lvl1pPr marL="0" algn="l" defTabSz="10893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544662" algn="l" defTabSz="10893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089325" algn="l" defTabSz="10893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1633987" algn="l" defTabSz="10893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2178649" algn="l" defTabSz="10893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2723312" algn="l" defTabSz="10893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3267974" algn="l" defTabSz="10893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3812637" algn="l" defTabSz="10893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4357299" algn="l" defTabSz="1089325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iri Kato" initials="D.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C8C8C8"/>
    <a:srgbClr val="003366"/>
    <a:srgbClr val="717171"/>
    <a:srgbClr val="B2B2B2"/>
    <a:srgbClr val="B3B3B3"/>
    <a:srgbClr val="B1B1B1"/>
    <a:srgbClr val="B0B0B0"/>
    <a:srgbClr val="AFAFAF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62303" autoAdjust="0"/>
  </p:normalViewPr>
  <p:slideViewPr>
    <p:cSldViewPr>
      <p:cViewPr>
        <p:scale>
          <a:sx n="86" d="100"/>
          <a:sy n="86" d="100"/>
        </p:scale>
        <p:origin x="-882" y="582"/>
      </p:cViewPr>
      <p:guideLst>
        <p:guide orient="horz" pos="4048"/>
        <p:guide orient="horz" pos="227"/>
        <p:guide orient="horz" pos="568"/>
        <p:guide orient="horz" pos="3929"/>
        <p:guide orient="horz" pos="682"/>
        <p:guide orient="horz" pos="2160"/>
        <p:guide pos="3844"/>
        <p:guide pos="261"/>
        <p:guide pos="442"/>
        <p:guide pos="7234"/>
        <p:guide pos="7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notesViewPr>
    <p:cSldViewPr showGuides="1">
      <p:cViewPr varScale="1">
        <p:scale>
          <a:sx n="49" d="100"/>
          <a:sy n="49" d="100"/>
        </p:scale>
        <p:origin x="-2922" y="-102"/>
      </p:cViewPr>
      <p:guideLst>
        <p:guide orient="horz" pos="3128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64389-FDA7-DD41-A374-B1DA747FDC5A}" type="datetimeFigureOut">
              <a:rPr kumimoji="1" lang="ja-JP" altLang="en-US" smtClean="0"/>
              <a:pPr/>
              <a:t>2017/8/10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3614E-5182-F847-8C8B-1C22E58109F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0437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ED1A7-AB37-4B52-BC42-F90D4DEB2F36}" type="datetimeFigureOut">
              <a:rPr kumimoji="1" lang="ja-JP" altLang="en-US" smtClean="0"/>
              <a:pPr/>
              <a:t>2017/8/10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84138" y="744538"/>
            <a:ext cx="66262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6B5EF-E6B2-4482-B3E1-BC282756F21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8411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456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416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416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416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416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980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1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1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435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532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057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867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003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9767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767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6745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9617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651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306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6464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808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304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822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822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799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593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785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452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923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>
              <a:latin typeface="+mn-l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530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0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08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51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416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B5EF-E6B2-4482-B3E1-BC282756F211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141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ay Titlepage">
    <p:bg>
      <p:bgPr>
        <a:solidFill>
          <a:srgbClr val="C8C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17050" y="1989634"/>
            <a:ext cx="10766926" cy="576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2" y="302965"/>
            <a:ext cx="1438171" cy="361621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5734800"/>
            <a:ext cx="10763250" cy="21544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Department Name</a:t>
            </a:r>
            <a:endParaRPr kumimoji="1" lang="ja-JP" altLang="en-US" dirty="0"/>
          </a:p>
        </p:txBody>
      </p:sp>
      <p:sp>
        <p:nvSpPr>
          <p:cNvPr id="21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6083400"/>
            <a:ext cx="10763250" cy="15388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Copyright</a:t>
            </a:r>
            <a:endParaRPr kumimoji="1" lang="ja-JP" altLang="en-US" dirty="0"/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22314" y="2915965"/>
            <a:ext cx="10761662" cy="30777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544662" indent="0" algn="l">
              <a:buNone/>
              <a:defRPr/>
            </a:lvl2pPr>
          </a:lstStyle>
          <a:p>
            <a:pPr lvl="0"/>
            <a:r>
              <a:rPr kumimoji="1" lang="en-US" altLang="ja-JP" dirty="0" smtClean="0"/>
              <a:t>Sub-Title</a:t>
            </a:r>
            <a:endParaRPr kumimoji="1" lang="ja-JP" altLang="en-US" dirty="0"/>
          </a:p>
        </p:txBody>
      </p:sp>
      <p:pic>
        <p:nvPicPr>
          <p:cNvPr id="10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5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正方形/長方形 35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4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latin typeface="SST" pitchFamily="34" charset="0"/>
              </a:rPr>
              <a:pPr/>
              <a:t>‹#›</a:t>
            </a:fld>
            <a:endParaRPr lang="ja-JP" altLang="en-US" sz="1000" baseline="0" dirty="0"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3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5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Black Middle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0" name="直線コネクタ 19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9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1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latin typeface="SST" pitchFamily="34" charset="0"/>
              </a:rPr>
              <a:pPr/>
              <a:t>‹#›</a:t>
            </a:fld>
            <a:endParaRPr lang="ja-JP" altLang="en-US" sz="1000" baseline="0" dirty="0"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2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3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49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ay/Black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7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1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solidFill>
                  <a:schemeClr val="tx1"/>
                </a:solidFill>
                <a:latin typeface="SST" pitchFamily="34" charset="0"/>
              </a:rPr>
              <a:pPr/>
              <a:t>‹#›</a:t>
            </a:fld>
            <a:endParaRPr lang="ja-JP" altLang="en-US" sz="1000" baseline="0" dirty="0">
              <a:solidFill>
                <a:schemeClr val="tx1"/>
              </a:solidFill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2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4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45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y/Black Middle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0" name="直線コネクタ 19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4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1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latin typeface="SST" pitchFamily="34" charset="0"/>
              </a:rPr>
              <a:pPr/>
              <a:t>‹#›</a:t>
            </a:fld>
            <a:endParaRPr lang="ja-JP" altLang="en-US" sz="1000" baseline="0" dirty="0"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2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3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9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ack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sp>
        <p:nvSpPr>
          <p:cNvPr id="38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9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0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solidFill>
                  <a:schemeClr val="tx1"/>
                </a:solidFill>
                <a:latin typeface="SST" pitchFamily="34" charset="0"/>
              </a:rPr>
              <a:pPr/>
              <a:t>‹#›</a:t>
            </a:fld>
            <a:endParaRPr lang="ja-JP" altLang="en-US" sz="1000" baseline="0" dirty="0">
              <a:solidFill>
                <a:schemeClr val="tx1"/>
              </a:solidFill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1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2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44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 userDrawn="1"/>
        </p:nvSpPr>
        <p:spPr bwMode="gray">
          <a:xfrm>
            <a:off x="720725" y="5940000"/>
            <a:ext cx="10763249" cy="6034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C8C8C8"/>
                </a:solidFill>
                <a:latin typeface="SST" pitchFamily="34" charset="0"/>
                <a:ea typeface="+mn-ea"/>
                <a:cs typeface="メイリオ"/>
              </a:rPr>
              <a:t>SONY is a registered trademark of Sony Corporation.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C8C8C8"/>
                </a:solidFill>
                <a:latin typeface="SST" pitchFamily="34" charset="0"/>
                <a:ea typeface="+mn-ea"/>
                <a:cs typeface="メイリオ"/>
              </a:rPr>
              <a:t>Names of Sony products and services are the registered trademarks and/or trademarks of Sony Corporation or its Group companies.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C8C8C8"/>
                </a:solidFill>
                <a:latin typeface="SST" pitchFamily="34" charset="0"/>
                <a:ea typeface="+mn-ea"/>
                <a:cs typeface="メイリオ"/>
              </a:rPr>
              <a:t>Other company names and product names are registered trademarks and/or trademarks of the respective companies.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8" y="2979592"/>
            <a:ext cx="3595262" cy="8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5734800"/>
            <a:ext cx="10763250" cy="21544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Department Name</a:t>
            </a:r>
            <a:endParaRPr kumimoji="1" lang="ja-JP" altLang="en-US" dirty="0"/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6083400"/>
            <a:ext cx="10763250" cy="15388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Copyright</a:t>
            </a:r>
            <a:endParaRPr kumimoji="1" lang="ja-JP" altLang="en-US" dirty="0"/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22314" y="1989634"/>
            <a:ext cx="10761662" cy="576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22314" y="2915965"/>
            <a:ext cx="10761662" cy="30777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544662" indent="0" algn="l">
              <a:buNone/>
              <a:defRPr/>
            </a:lvl2pPr>
          </a:lstStyle>
          <a:p>
            <a:pPr lvl="0"/>
            <a:r>
              <a:rPr kumimoji="1" lang="en-US" altLang="ja-JP" dirty="0" smtClean="0"/>
              <a:t>Sub-Title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2" y="302965"/>
            <a:ext cx="1438171" cy="361621"/>
          </a:xfrm>
          <a:prstGeom prst="rect">
            <a:avLst/>
          </a:prstGeom>
        </p:spPr>
      </p:pic>
      <p:pic>
        <p:nvPicPr>
          <p:cNvPr id="10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17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pic>
        <p:nvPicPr>
          <p:cNvPr id="15" name="図 14" descr="ラベル+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600" y="6429600"/>
            <a:ext cx="1293941" cy="429789"/>
          </a:xfrm>
          <a:prstGeom prst="rect">
            <a:avLst/>
          </a:prstGeom>
        </p:spPr>
      </p:pic>
      <p:sp>
        <p:nvSpPr>
          <p:cNvPr id="25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latin typeface="SST" pitchFamily="34" charset="0"/>
              </a:rPr>
              <a:pPr/>
              <a:t>‹#›</a:t>
            </a:fld>
            <a:endParaRPr lang="ja-JP" altLang="en-US" sz="1000" baseline="0" dirty="0">
              <a:latin typeface="SST" pitchFamily="34" charset="0"/>
            </a:endParaRPr>
          </a:p>
        </p:txBody>
      </p:sp>
      <p:sp>
        <p:nvSpPr>
          <p:cNvPr id="2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6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7" name="図 3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pic>
        <p:nvPicPr>
          <p:cNvPr id="15" name="図 14" descr="ラベル+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600" y="6429600"/>
            <a:ext cx="1293941" cy="429789"/>
          </a:xfrm>
          <a:prstGeom prst="rect">
            <a:avLst/>
          </a:prstGeom>
        </p:spPr>
      </p:pic>
      <p:sp>
        <p:nvSpPr>
          <p:cNvPr id="25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latin typeface="SST" pitchFamily="34" charset="0"/>
              </a:rPr>
              <a:pPr/>
              <a:t>‹#›</a:t>
            </a:fld>
            <a:endParaRPr lang="ja-JP" altLang="en-US" sz="1000" baseline="0" dirty="0">
              <a:latin typeface="SST" pitchFamily="34" charset="0"/>
            </a:endParaRPr>
          </a:p>
        </p:txBody>
      </p:sp>
      <p:sp>
        <p:nvSpPr>
          <p:cNvPr id="2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6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7" name="図 3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Gray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4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1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solidFill>
                  <a:schemeClr val="tx1"/>
                </a:solidFill>
                <a:latin typeface="SST" pitchFamily="34" charset="0"/>
              </a:rPr>
              <a:pPr/>
              <a:t>‹#›</a:t>
            </a:fld>
            <a:endParaRPr lang="ja-JP" altLang="en-US" sz="1000" baseline="0" dirty="0">
              <a:solidFill>
                <a:schemeClr val="tx1"/>
              </a:solidFill>
              <a:latin typeface="SST" pitchFamily="34" charset="0"/>
            </a:endParaRPr>
          </a:p>
        </p:txBody>
      </p:sp>
      <p:sp>
        <p:nvSpPr>
          <p:cNvPr id="2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4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5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Gray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4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4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solidFill>
                  <a:schemeClr val="tx1"/>
                </a:solidFill>
                <a:latin typeface="SST" pitchFamily="34" charset="0"/>
              </a:rPr>
              <a:pPr/>
              <a:t>‹#›</a:t>
            </a:fld>
            <a:endParaRPr lang="ja-JP" altLang="en-US" sz="1000" baseline="0" dirty="0">
              <a:solidFill>
                <a:schemeClr val="tx1"/>
              </a:solidFill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19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0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1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y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pitchFamily="34" charset="0"/>
              <a:buNone/>
            </a:pPr>
            <a:r>
              <a:rPr kumimoji="1"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4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2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latin typeface="SST" pitchFamily="34" charset="0"/>
              </a:rPr>
              <a:pPr/>
              <a:t>‹#›</a:t>
            </a:fld>
            <a:endParaRPr lang="ja-JP" altLang="en-US" sz="1000" baseline="0" dirty="0">
              <a:latin typeface="SST" pitchFamily="34" charset="0"/>
            </a:endParaRPr>
          </a:p>
        </p:txBody>
      </p:sp>
      <p:sp>
        <p:nvSpPr>
          <p:cNvPr id="24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5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6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0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latin typeface="SST" pitchFamily="34" charset="0"/>
              </a:rPr>
              <a:pPr/>
              <a:t>‹#›</a:t>
            </a:fld>
            <a:endParaRPr lang="ja-JP" altLang="en-US" sz="1000" baseline="0" dirty="0">
              <a:latin typeface="SST" pitchFamily="34" charset="0"/>
            </a:endParaRP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2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3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ack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sp>
        <p:nvSpPr>
          <p:cNvPr id="38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9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0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solidFill>
                  <a:schemeClr val="tx1"/>
                </a:solidFill>
                <a:latin typeface="SST" pitchFamily="34" charset="0"/>
              </a:rPr>
              <a:pPr/>
              <a:t>‹#›</a:t>
            </a:fld>
            <a:endParaRPr lang="ja-JP" altLang="en-US" sz="1000" baseline="0" dirty="0">
              <a:solidFill>
                <a:schemeClr val="tx1"/>
              </a:solidFill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1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2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52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 userDrawn="1"/>
        </p:nvSpPr>
        <p:spPr bwMode="gray">
          <a:xfrm>
            <a:off x="720725" y="5940000"/>
            <a:ext cx="10763249" cy="6034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717171"/>
                </a:solidFill>
                <a:latin typeface="SST" pitchFamily="34" charset="0"/>
                <a:ea typeface="+mn-ea"/>
                <a:cs typeface="メイリオ"/>
              </a:rPr>
              <a:t>SONY is a registered trademark of Sony Corporation.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dirty="0" smtClean="0">
                <a:solidFill>
                  <a:srgbClr val="717171"/>
                </a:solidFill>
                <a:latin typeface="SST" pitchFamily="34" charset="0"/>
                <a:ea typeface="+mj-ea"/>
                <a:cs typeface="メイリオ"/>
              </a:rPr>
              <a:t>Names of Sony products and services are the registered trademarks and/or trademarks of Sony Corporation or its Group companies.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dirty="0" smtClean="0">
                <a:solidFill>
                  <a:srgbClr val="717171"/>
                </a:solidFill>
                <a:latin typeface="SST" pitchFamily="34" charset="0"/>
                <a:ea typeface="+mj-ea"/>
                <a:cs typeface="メイリオ"/>
              </a:rPr>
              <a:t>Other company names and product names are registered trademarks and/or trademarks of the respective companies.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50" y="2979000"/>
            <a:ext cx="36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69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5734800"/>
            <a:ext cx="10763250" cy="21544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Department Name</a:t>
            </a:r>
            <a:endParaRPr kumimoji="1" lang="ja-JP" altLang="en-US" dirty="0"/>
          </a:p>
        </p:txBody>
      </p:sp>
      <p:sp>
        <p:nvSpPr>
          <p:cNvPr id="26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6083400"/>
            <a:ext cx="10763250" cy="15388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Copyright</a:t>
            </a:r>
            <a:endParaRPr kumimoji="1" lang="ja-JP" altLang="en-US" dirty="0"/>
          </a:p>
        </p:txBody>
      </p:sp>
      <p:sp>
        <p:nvSpPr>
          <p:cNvPr id="27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22314" y="1989634"/>
            <a:ext cx="10761662" cy="576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28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22314" y="2915965"/>
            <a:ext cx="10761662" cy="30777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544662" indent="0" algn="l">
              <a:buNone/>
              <a:defRPr/>
            </a:lvl2pPr>
          </a:lstStyle>
          <a:p>
            <a:pPr lvl="0"/>
            <a:r>
              <a:rPr kumimoji="1" lang="en-US" altLang="ja-JP" dirty="0" smtClean="0"/>
              <a:t>Sub-Title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2" y="302965"/>
            <a:ext cx="1438171" cy="361621"/>
          </a:xfrm>
          <a:prstGeom prst="rect">
            <a:avLst/>
          </a:prstGeom>
        </p:spPr>
      </p:pic>
      <p:pic>
        <p:nvPicPr>
          <p:cNvPr id="10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1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pic>
        <p:nvPicPr>
          <p:cNvPr id="15" name="図 14" descr="ラベル+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600" y="6429600"/>
            <a:ext cx="1293941" cy="429789"/>
          </a:xfrm>
          <a:prstGeom prst="rect">
            <a:avLst/>
          </a:prstGeom>
        </p:spPr>
      </p:pic>
      <p:sp>
        <p:nvSpPr>
          <p:cNvPr id="25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smtClean="0"/>
              <a:pPr/>
              <a:t>‹#›</a:t>
            </a:fld>
            <a:endParaRPr lang="ja-JP" altLang="en-US" sz="1000" dirty="0"/>
          </a:p>
        </p:txBody>
      </p:sp>
      <p:sp>
        <p:nvSpPr>
          <p:cNvPr id="2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>
                <a:solidFill>
                  <a:prstClr val="white"/>
                </a:solidFill>
              </a:rPr>
              <a:t>SCRL   MARD1</a:t>
            </a: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6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2016.11.30</a:t>
            </a:r>
            <a:endParaRPr lang="en-US" altLang="ja-JP" dirty="0">
              <a:solidFill>
                <a:prstClr val="white"/>
              </a:solidFill>
            </a:endParaRPr>
          </a:p>
        </p:txBody>
      </p:sp>
      <p:pic>
        <p:nvPicPr>
          <p:cNvPr id="27" name="図 3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pic>
        <p:nvPicPr>
          <p:cNvPr id="15" name="図 14" descr="ラベル+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600" y="6429600"/>
            <a:ext cx="1293941" cy="429789"/>
          </a:xfrm>
          <a:prstGeom prst="rect">
            <a:avLst/>
          </a:prstGeom>
        </p:spPr>
      </p:pic>
      <p:sp>
        <p:nvSpPr>
          <p:cNvPr id="25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smtClean="0"/>
              <a:pPr/>
              <a:t>‹#›</a:t>
            </a:fld>
            <a:endParaRPr lang="ja-JP" altLang="en-US" sz="1000" dirty="0"/>
          </a:p>
        </p:txBody>
      </p:sp>
      <p:sp>
        <p:nvSpPr>
          <p:cNvPr id="2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>
                <a:solidFill>
                  <a:prstClr val="white"/>
                </a:solidFill>
              </a:rPr>
              <a:t>SCRL   MARD1</a:t>
            </a: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6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2016.11.30</a:t>
            </a:r>
            <a:endParaRPr lang="en-US" altLang="ja-JP" dirty="0">
              <a:solidFill>
                <a:prstClr val="white"/>
              </a:solidFill>
            </a:endParaRPr>
          </a:p>
        </p:txBody>
      </p:sp>
      <p:pic>
        <p:nvPicPr>
          <p:cNvPr id="27" name="図 3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9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Gray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4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1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smtClean="0">
                <a:solidFill>
                  <a:prstClr val="black"/>
                </a:solidFill>
              </a:rPr>
              <a:pPr/>
              <a:t>‹#›</a:t>
            </a:fld>
            <a:endParaRPr lang="ja-JP" altLang="en-US" sz="1000" dirty="0">
              <a:solidFill>
                <a:prstClr val="black"/>
              </a:solidFill>
            </a:endParaRPr>
          </a:p>
        </p:txBody>
      </p:sp>
      <p:sp>
        <p:nvSpPr>
          <p:cNvPr id="2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ja-JP" smtClean="0">
                <a:solidFill>
                  <a:prstClr val="black"/>
                </a:solidFill>
              </a:rPr>
              <a:t>SCRL   MARD1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24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/>
                </a:solidFill>
              </a:rPr>
              <a:t>2016.11.30</a:t>
            </a:r>
            <a:endParaRPr lang="en-US" altLang="ja-JP" dirty="0">
              <a:solidFill>
                <a:prstClr val="black"/>
              </a:solidFill>
            </a:endParaRPr>
          </a:p>
        </p:txBody>
      </p:sp>
      <p:pic>
        <p:nvPicPr>
          <p:cNvPr id="25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y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Arial" pitchFamily="34" charset="0"/>
              <a:buNone/>
            </a:pPr>
            <a:r>
              <a:rPr lang="en-US" altLang="ja-JP" dirty="0" smtClean="0">
                <a:solidFill>
                  <a:prstClr val="white"/>
                </a:solidFill>
              </a:rPr>
              <a:t>c</a:t>
            </a:r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900">
              <a:solidFill>
                <a:srgbClr val="FFFFFF"/>
              </a:solidFill>
            </a:endParaRP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4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2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smtClean="0"/>
              <a:pPr/>
              <a:t>‹#›</a:t>
            </a:fld>
            <a:endParaRPr lang="ja-JP" altLang="en-US" sz="1000" dirty="0"/>
          </a:p>
        </p:txBody>
      </p:sp>
      <p:sp>
        <p:nvSpPr>
          <p:cNvPr id="24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>
                <a:solidFill>
                  <a:prstClr val="white"/>
                </a:solidFill>
              </a:rPr>
              <a:t>SCRL   MARD1</a:t>
            </a: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5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2016.11.30</a:t>
            </a:r>
            <a:endParaRPr lang="en-US" altLang="ja-JP" dirty="0">
              <a:solidFill>
                <a:prstClr val="white"/>
              </a:solidFill>
            </a:endParaRPr>
          </a:p>
        </p:txBody>
      </p:sp>
      <p:pic>
        <p:nvPicPr>
          <p:cNvPr id="26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4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18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0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smtClean="0"/>
              <a:pPr/>
              <a:t>‹#›</a:t>
            </a:fld>
            <a:endParaRPr lang="ja-JP" altLang="en-US" sz="1000" dirty="0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>
                <a:solidFill>
                  <a:prstClr val="white"/>
                </a:solidFill>
              </a:rPr>
              <a:t>SCRL   MARD1</a:t>
            </a:r>
            <a:endParaRPr lang="en-US" altLang="ja-JP" dirty="0">
              <a:solidFill>
                <a:prstClr val="white"/>
              </a:solidFill>
            </a:endParaRPr>
          </a:p>
        </p:txBody>
      </p:sp>
      <p:sp>
        <p:nvSpPr>
          <p:cNvPr id="22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white"/>
                </a:solidFill>
              </a:rPr>
              <a:t>2016.11.30</a:t>
            </a:r>
            <a:endParaRPr lang="en-US" altLang="ja-JP" dirty="0">
              <a:solidFill>
                <a:prstClr val="white"/>
              </a:solidFill>
            </a:endParaRPr>
          </a:p>
        </p:txBody>
      </p:sp>
      <p:pic>
        <p:nvPicPr>
          <p:cNvPr id="23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3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ay/Black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3" name="直線コネクタ 22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7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1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solidFill>
                  <a:schemeClr val="tx1"/>
                </a:solidFill>
                <a:latin typeface="SST" pitchFamily="34" charset="0"/>
              </a:rPr>
              <a:pPr/>
              <a:t>‹#›</a:t>
            </a:fld>
            <a:endParaRPr lang="ja-JP" altLang="en-US" sz="1000" baseline="0" dirty="0">
              <a:solidFill>
                <a:schemeClr val="tx1"/>
              </a:solidFill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2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4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5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ack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900">
              <a:solidFill>
                <a:srgbClr val="FFFFFF"/>
              </a:solidFill>
            </a:endParaRPr>
          </a:p>
        </p:txBody>
      </p:sp>
      <p:sp>
        <p:nvSpPr>
          <p:cNvPr id="38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9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0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smtClean="0">
                <a:solidFill>
                  <a:prstClr val="black"/>
                </a:solidFill>
              </a:rPr>
              <a:pPr/>
              <a:t>‹#›</a:t>
            </a:fld>
            <a:endParaRPr lang="ja-JP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ja-JP" smtClean="0">
                <a:solidFill>
                  <a:prstClr val="black"/>
                </a:solidFill>
              </a:rPr>
              <a:t>SCRL   MARD1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21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smtClean="0">
                <a:solidFill>
                  <a:prstClr val="black"/>
                </a:solidFill>
              </a:rPr>
              <a:t>2016.11.30</a:t>
            </a:r>
            <a:endParaRPr lang="en-US" altLang="ja-JP" dirty="0">
              <a:solidFill>
                <a:prstClr val="black"/>
              </a:solidFill>
            </a:endParaRPr>
          </a:p>
        </p:txBody>
      </p:sp>
      <p:pic>
        <p:nvPicPr>
          <p:cNvPr id="22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17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 userDrawn="1"/>
        </p:nvSpPr>
        <p:spPr bwMode="gray">
          <a:xfrm>
            <a:off x="720725" y="5940000"/>
            <a:ext cx="10763249" cy="6034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altLang="ja-JP" sz="900" dirty="0" smtClean="0">
                <a:solidFill>
                  <a:srgbClr val="717171"/>
                </a:solidFill>
                <a:cs typeface="メイリオ"/>
              </a:rPr>
              <a:t>SONY is a registered trademark of Sony Corporation.</a:t>
            </a:r>
          </a:p>
          <a:p>
            <a:pPr algn="ctr">
              <a:spcAft>
                <a:spcPts val="400"/>
              </a:spcAft>
            </a:pPr>
            <a:r>
              <a:rPr lang="en-US" altLang="ja-JP" sz="900" dirty="0" smtClean="0">
                <a:solidFill>
                  <a:srgbClr val="717171"/>
                </a:solidFill>
                <a:ea typeface="+mj-ea"/>
                <a:cs typeface="メイリオ"/>
              </a:rPr>
              <a:t>Names of Sony products and services are the registered trademarks and/or trademarks of Sony Corporation or its Group companies.</a:t>
            </a:r>
          </a:p>
          <a:p>
            <a:pPr algn="ctr">
              <a:spcAft>
                <a:spcPts val="400"/>
              </a:spcAft>
            </a:pPr>
            <a:r>
              <a:rPr lang="en-US" altLang="ja-JP" sz="900" dirty="0" smtClean="0">
                <a:solidFill>
                  <a:srgbClr val="717171"/>
                </a:solidFill>
                <a:ea typeface="+mj-ea"/>
                <a:cs typeface="メイリオ"/>
              </a:rPr>
              <a:t>Other company names and product names are registered trademarks and/or trademarks of the respective companies.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50" y="2979000"/>
            <a:ext cx="36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70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ay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 userDrawn="1"/>
        </p:nvSpPr>
        <p:spPr bwMode="gray">
          <a:xfrm>
            <a:off x="720725" y="5940000"/>
            <a:ext cx="10763249" cy="6034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717171"/>
                </a:solidFill>
                <a:latin typeface="SST" pitchFamily="34" charset="0"/>
                <a:ea typeface="+mn-ea"/>
                <a:cs typeface="メイリオ"/>
              </a:rPr>
              <a:t>SONY is a registered trademark of Sony Corporation.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717171"/>
                </a:solidFill>
                <a:latin typeface="SST" pitchFamily="34" charset="0"/>
                <a:ea typeface="+mn-ea"/>
                <a:cs typeface="メイリオ"/>
              </a:rPr>
              <a:t>Names of Sony products and services are the registered trademarks and/or trademarks of Sony Corporation or its Group companies.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717171"/>
                </a:solidFill>
                <a:latin typeface="SST" pitchFamily="34" charset="0"/>
                <a:ea typeface="+mn-ea"/>
                <a:cs typeface="メイリオ"/>
              </a:rPr>
              <a:t>Other company names and product names are registered trademarks and/or trademarks of the respective companies.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50" y="2979000"/>
            <a:ext cx="36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49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y Titlepage"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22314" y="1989634"/>
            <a:ext cx="10761662" cy="576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pic>
        <p:nvPicPr>
          <p:cNvPr id="14" name="図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0" y="302400"/>
            <a:ext cx="1438171" cy="361621"/>
          </a:xfrm>
          <a:prstGeom prst="rect">
            <a:avLst/>
          </a:prstGeom>
        </p:spPr>
      </p:pic>
      <p:sp>
        <p:nvSpPr>
          <p:cNvPr id="20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5734800"/>
            <a:ext cx="10763250" cy="21544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Department Name</a:t>
            </a:r>
            <a:endParaRPr kumimoji="1" lang="ja-JP" altLang="en-US" dirty="0"/>
          </a:p>
        </p:txBody>
      </p:sp>
      <p:sp>
        <p:nvSpPr>
          <p:cNvPr id="21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6083400"/>
            <a:ext cx="10763250" cy="15388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Copyright</a:t>
            </a:r>
            <a:endParaRPr kumimoji="1" lang="ja-JP" altLang="en-US" dirty="0"/>
          </a:p>
        </p:txBody>
      </p:sp>
      <p:sp>
        <p:nvSpPr>
          <p:cNvPr id="26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22314" y="2915965"/>
            <a:ext cx="10761662" cy="30777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544662" indent="0" algn="l">
              <a:buNone/>
              <a:defRPr/>
            </a:lvl2pPr>
          </a:lstStyle>
          <a:p>
            <a:pPr lvl="0"/>
            <a:r>
              <a:rPr kumimoji="1" lang="en-US" altLang="ja-JP" dirty="0" smtClean="0"/>
              <a:t>Sub-Title</a:t>
            </a:r>
            <a:endParaRPr kumimoji="1" lang="ja-JP" altLang="en-US" dirty="0"/>
          </a:p>
        </p:txBody>
      </p:sp>
      <p:pic>
        <p:nvPicPr>
          <p:cNvPr id="10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12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y/White Middle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4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tx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2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latin typeface="SST" pitchFamily="34" charset="0"/>
              </a:rPr>
              <a:pPr/>
              <a:t>‹#›</a:t>
            </a:fld>
            <a:endParaRPr lang="ja-JP" altLang="en-US" sz="1000" baseline="0" dirty="0"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3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4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y/Black Middle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0" y="0"/>
            <a:ext cx="12204700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6427588"/>
            <a:ext cx="12204000" cy="432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>
              <a:solidFill>
                <a:srgbClr val="FFFFFF"/>
              </a:solidFill>
            </a:endParaRPr>
          </a:p>
        </p:txBody>
      </p:sp>
      <p:cxnSp>
        <p:nvCxnSpPr>
          <p:cNvPr id="20" name="直線コネクタ 19"/>
          <p:cNvCxnSpPr/>
          <p:nvPr userDrawn="1"/>
        </p:nvCxnSpPr>
        <p:spPr>
          <a:xfrm>
            <a:off x="1886030" y="6535576"/>
            <a:ext cx="0" cy="216024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タイトル 1"/>
          <p:cNvSpPr>
            <a:spLocks noGrp="1"/>
          </p:cNvSpPr>
          <p:nvPr>
            <p:ph type="title"/>
          </p:nvPr>
        </p:nvSpPr>
        <p:spPr bwMode="gray">
          <a:xfrm>
            <a:off x="431799" y="360363"/>
            <a:ext cx="11339513" cy="53975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4" name="コンテンツ プレースホルダ 6"/>
          <p:cNvSpPr>
            <a:spLocks noGrp="1"/>
          </p:cNvSpPr>
          <p:nvPr>
            <p:ph sz="quarter" idx="13"/>
          </p:nvPr>
        </p:nvSpPr>
        <p:spPr bwMode="gray">
          <a:xfrm>
            <a:off x="720724" y="1081089"/>
            <a:ext cx="10763251" cy="516572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2400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600" baseline="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400" baseline="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lnSpc>
                <a:spcPts val="3400"/>
              </a:lnSpc>
              <a:spcBef>
                <a:spcPts val="0"/>
              </a:spcBef>
              <a:buFont typeface="Arial" pitchFamily="34" charset="0"/>
              <a:buChar char="•"/>
              <a:defRPr sz="1100" baseline="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0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  <a:endParaRPr lang="en-US" altLang="ja-JP" dirty="0" smtClean="0"/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6519600"/>
            <a:ext cx="1048514" cy="262129"/>
          </a:xfrm>
          <a:prstGeom prst="rect">
            <a:avLst/>
          </a:prstGeom>
        </p:spPr>
      </p:pic>
      <p:sp>
        <p:nvSpPr>
          <p:cNvPr id="21" name="スライド番号プレースホルダー 4"/>
          <p:cNvSpPr txBox="1">
            <a:spLocks/>
          </p:cNvSpPr>
          <p:nvPr userDrawn="1"/>
        </p:nvSpPr>
        <p:spPr>
          <a:xfrm>
            <a:off x="1421829" y="6545014"/>
            <a:ext cx="288033" cy="197148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ja-JP"/>
            </a:defPPr>
            <a:lvl1pPr marL="0" algn="r" defTabSz="1089325" rtl="0" eaLnBrk="1" latinLnBrk="0" hangingPunct="1">
              <a:defRPr kumimoji="1" sz="9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4466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325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398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864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3312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7974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2637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7299" algn="l" defTabSz="1089325" rtl="0" eaLnBrk="1" latinLnBrk="0" hangingPunct="1"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DCCDAA-6D69-46E7-B759-71F91EA5148B}" type="slidenum">
              <a:rPr lang="ja-JP" altLang="en-US" sz="1000" baseline="0" smtClean="0">
                <a:latin typeface="SST" pitchFamily="34" charset="0"/>
              </a:rPr>
              <a:pPr/>
              <a:t>‹#›</a:t>
            </a:fld>
            <a:endParaRPr lang="ja-JP" altLang="en-US" sz="1000" baseline="0" dirty="0">
              <a:latin typeface="SST" pitchFamily="34" charset="0"/>
            </a:endParaRPr>
          </a:p>
        </p:txBody>
      </p:sp>
      <p:sp>
        <p:nvSpPr>
          <p:cNvPr id="15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2995612" y="6523264"/>
            <a:ext cx="4935538" cy="215900"/>
          </a:xfrm>
          <a:prstGeom prst="rect">
            <a:avLst/>
          </a:prstGeom>
          <a:ln/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22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2081212" y="6523264"/>
            <a:ext cx="822960" cy="21590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2016.11.30</a:t>
            </a:r>
            <a:endParaRPr lang="en-US" altLang="ja-JP" dirty="0"/>
          </a:p>
        </p:txBody>
      </p:sp>
      <p:pic>
        <p:nvPicPr>
          <p:cNvPr id="23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10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y Back Cover"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 userDrawn="1"/>
        </p:nvSpPr>
        <p:spPr bwMode="gray">
          <a:xfrm>
            <a:off x="720725" y="5940000"/>
            <a:ext cx="10763249" cy="6034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C8C8C8"/>
                </a:solidFill>
                <a:latin typeface="SST" pitchFamily="34" charset="0"/>
                <a:ea typeface="+mn-ea"/>
                <a:cs typeface="メイリオ"/>
              </a:rPr>
              <a:t>SONY is a registered trademark of Sony Corporation.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C8C8C8"/>
                </a:solidFill>
                <a:latin typeface="SST" pitchFamily="34" charset="0"/>
                <a:ea typeface="+mn-ea"/>
                <a:cs typeface="メイリオ"/>
              </a:rPr>
              <a:t>Names of Sony products and services are the registered trademarks and/or trademarks of Sony Corporation or its Group companies.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kumimoji="1" lang="en-US" altLang="ja-JP" sz="900" kern="1200" dirty="0" smtClean="0">
                <a:solidFill>
                  <a:srgbClr val="C8C8C8"/>
                </a:solidFill>
                <a:latin typeface="SST" pitchFamily="34" charset="0"/>
                <a:ea typeface="+mn-ea"/>
                <a:cs typeface="メイリオ"/>
              </a:rPr>
              <a:t>Other company names and product names are registered trademarks and/or trademarks of the respective companies.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8" y="2979592"/>
            <a:ext cx="3595262" cy="8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6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Title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テキスト プレースホルダー 2"/>
          <p:cNvSpPr>
            <a:spLocks noGrp="1"/>
          </p:cNvSpPr>
          <p:nvPr>
            <p:ph type="body" sz="quarter" idx="14" hasCustomPrompt="1"/>
          </p:nvPr>
        </p:nvSpPr>
        <p:spPr>
          <a:xfrm>
            <a:off x="722314" y="1989634"/>
            <a:ext cx="10761662" cy="576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0" y="302400"/>
            <a:ext cx="1438171" cy="361621"/>
          </a:xfrm>
          <a:prstGeom prst="rect">
            <a:avLst/>
          </a:prstGeom>
        </p:spPr>
      </p:pic>
      <p:sp>
        <p:nvSpPr>
          <p:cNvPr id="1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>
            <a:off x="720725" y="5734800"/>
            <a:ext cx="10763250" cy="21544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Department Name</a:t>
            </a:r>
            <a:endParaRPr kumimoji="1" lang="ja-JP" altLang="en-US" dirty="0"/>
          </a:p>
        </p:txBody>
      </p:sp>
      <p:sp>
        <p:nvSpPr>
          <p:cNvPr id="20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>
            <a:off x="720725" y="6083400"/>
            <a:ext cx="10763250" cy="15388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Copyright</a:t>
            </a:r>
            <a:endParaRPr kumimoji="1" lang="ja-JP" altLang="en-US" dirty="0"/>
          </a:p>
        </p:txBody>
      </p:sp>
      <p:sp>
        <p:nvSpPr>
          <p:cNvPr id="21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722314" y="2915965"/>
            <a:ext cx="10761662" cy="30777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544662" indent="0" algn="l">
              <a:buNone/>
              <a:defRPr/>
            </a:lvl2pPr>
          </a:lstStyle>
          <a:p>
            <a:pPr lvl="0"/>
            <a:r>
              <a:rPr kumimoji="1" lang="en-US" altLang="ja-JP" dirty="0" smtClean="0"/>
              <a:t>Sub-Title</a:t>
            </a:r>
            <a:endParaRPr kumimoji="1" lang="ja-JP" altLang="en-US" dirty="0"/>
          </a:p>
        </p:txBody>
      </p:sp>
      <p:pic>
        <p:nvPicPr>
          <p:cNvPr id="10" name="図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47" y="6425977"/>
            <a:ext cx="1295403" cy="4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8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8C8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36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52" r:id="rId2"/>
    <p:sldLayoutId id="2147483756" r:id="rId3"/>
    <p:sldLayoutId id="2147483760" r:id="rId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089325" rtl="0" eaLnBrk="1" latinLnBrk="0" hangingPunct="1">
        <a:spcBef>
          <a:spcPct val="0"/>
        </a:spcBef>
        <a:buNone/>
        <a:defRPr kumimoji="1" sz="52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497" indent="-408497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3800" kern="1200">
          <a:solidFill>
            <a:schemeClr val="tx1"/>
          </a:solidFill>
          <a:latin typeface="+mj-ea"/>
          <a:ea typeface="+mj-ea"/>
          <a:cs typeface="+mn-cs"/>
        </a:defRPr>
      </a:lvl1pPr>
      <a:lvl2pPr marL="885076" indent="-340414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3300" kern="1200">
          <a:solidFill>
            <a:schemeClr val="tx1"/>
          </a:solidFill>
          <a:latin typeface="+mj-ea"/>
          <a:ea typeface="+mj-ea"/>
          <a:cs typeface="+mn-cs"/>
        </a:defRPr>
      </a:lvl2pPr>
      <a:lvl3pPr marL="1361656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900" kern="1200">
          <a:solidFill>
            <a:schemeClr val="tx1"/>
          </a:solidFill>
          <a:latin typeface="+mj-ea"/>
          <a:ea typeface="+mj-ea"/>
          <a:cs typeface="+mn-cs"/>
        </a:defRPr>
      </a:lvl3pPr>
      <a:lvl4pPr marL="1906318" indent="-272331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4pPr>
      <a:lvl5pPr marL="2450981" indent="-272331" algn="l" defTabSz="1089325" rtl="0" eaLnBrk="1" latinLnBrk="0" hangingPunct="1">
        <a:spcBef>
          <a:spcPct val="20000"/>
        </a:spcBef>
        <a:buFont typeface="Arial" pitchFamily="34" charset="0"/>
        <a:buChar char="»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5pPr>
      <a:lvl6pPr marL="2995643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40305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4968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9630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66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325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98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864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7974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263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729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45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4" r:id="rId2"/>
    <p:sldLayoutId id="2147483738" r:id="rId3"/>
    <p:sldLayoutId id="2147483742" r:id="rId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089325" rtl="0" eaLnBrk="1" latinLnBrk="0" hangingPunct="1">
        <a:spcBef>
          <a:spcPct val="0"/>
        </a:spcBef>
        <a:buNone/>
        <a:defRPr kumimoji="1" sz="52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497" indent="-408497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3800" kern="1200">
          <a:solidFill>
            <a:schemeClr val="tx1"/>
          </a:solidFill>
          <a:latin typeface="+mj-ea"/>
          <a:ea typeface="+mj-ea"/>
          <a:cs typeface="+mn-cs"/>
        </a:defRPr>
      </a:lvl1pPr>
      <a:lvl2pPr marL="885076" indent="-340414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3300" kern="1200">
          <a:solidFill>
            <a:schemeClr val="tx1"/>
          </a:solidFill>
          <a:latin typeface="+mj-ea"/>
          <a:ea typeface="+mj-ea"/>
          <a:cs typeface="+mn-cs"/>
        </a:defRPr>
      </a:lvl2pPr>
      <a:lvl3pPr marL="1361656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900" kern="1200">
          <a:solidFill>
            <a:schemeClr val="tx1"/>
          </a:solidFill>
          <a:latin typeface="+mj-ea"/>
          <a:ea typeface="+mj-ea"/>
          <a:cs typeface="+mn-cs"/>
        </a:defRPr>
      </a:lvl3pPr>
      <a:lvl4pPr marL="1906318" indent="-272331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4pPr>
      <a:lvl5pPr marL="2450981" indent="-272331" algn="l" defTabSz="1089325" rtl="0" eaLnBrk="1" latinLnBrk="0" hangingPunct="1">
        <a:spcBef>
          <a:spcPct val="20000"/>
        </a:spcBef>
        <a:buFont typeface="Arial" pitchFamily="34" charset="0"/>
        <a:buChar char="»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5pPr>
      <a:lvl6pPr marL="2995643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40305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4968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9630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66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325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98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864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7974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263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729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31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66" r:id="rId2"/>
    <p:sldLayoutId id="2147483767" r:id="rId3"/>
    <p:sldLayoutId id="2147483764" r:id="rId4"/>
    <p:sldLayoutId id="2147483765" r:id="rId5"/>
    <p:sldLayoutId id="2147483763" r:id="rId6"/>
    <p:sldLayoutId id="2147483724" r:id="rId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089325" rtl="0" eaLnBrk="1" latinLnBrk="0" hangingPunct="1">
        <a:spcBef>
          <a:spcPct val="0"/>
        </a:spcBef>
        <a:buNone/>
        <a:defRPr kumimoji="1" sz="52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497" indent="-408497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3800" kern="1200">
          <a:solidFill>
            <a:schemeClr val="tx1"/>
          </a:solidFill>
          <a:latin typeface="+mj-ea"/>
          <a:ea typeface="+mj-ea"/>
          <a:cs typeface="+mn-cs"/>
        </a:defRPr>
      </a:lvl1pPr>
      <a:lvl2pPr marL="885076" indent="-340414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3300" kern="1200">
          <a:solidFill>
            <a:schemeClr val="tx1"/>
          </a:solidFill>
          <a:latin typeface="+mj-ea"/>
          <a:ea typeface="+mj-ea"/>
          <a:cs typeface="+mn-cs"/>
        </a:defRPr>
      </a:lvl2pPr>
      <a:lvl3pPr marL="1361656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900" kern="1200">
          <a:solidFill>
            <a:schemeClr val="tx1"/>
          </a:solidFill>
          <a:latin typeface="+mj-ea"/>
          <a:ea typeface="+mj-ea"/>
          <a:cs typeface="+mn-cs"/>
        </a:defRPr>
      </a:lvl3pPr>
      <a:lvl4pPr marL="1906318" indent="-272331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4pPr>
      <a:lvl5pPr marL="2450981" indent="-272331" algn="l" defTabSz="1089325" rtl="0" eaLnBrk="1" latinLnBrk="0" hangingPunct="1">
        <a:spcBef>
          <a:spcPct val="20000"/>
        </a:spcBef>
        <a:buFont typeface="Arial" pitchFamily="34" charset="0"/>
        <a:buChar char="»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5pPr>
      <a:lvl6pPr marL="2995643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40305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4968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9630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66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325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98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864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7974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263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729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74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68" r:id="rId2"/>
    <p:sldLayoutId id="2147483771" r:id="rId3"/>
    <p:sldLayoutId id="2147483769" r:id="rId4"/>
    <p:sldLayoutId id="2147483770" r:id="rId5"/>
    <p:sldLayoutId id="2147483694" r:id="rId6"/>
    <p:sldLayoutId id="2147483698" r:id="rId7"/>
    <p:sldLayoutId id="2147483706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089325" rtl="0" eaLnBrk="1" latinLnBrk="0" hangingPunct="1">
        <a:spcBef>
          <a:spcPct val="0"/>
        </a:spcBef>
        <a:buNone/>
        <a:defRPr kumimoji="1" sz="52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497" indent="-408497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3800" kern="1200">
          <a:solidFill>
            <a:schemeClr val="tx1"/>
          </a:solidFill>
          <a:latin typeface="+mj-ea"/>
          <a:ea typeface="+mj-ea"/>
          <a:cs typeface="+mn-cs"/>
        </a:defRPr>
      </a:lvl1pPr>
      <a:lvl2pPr marL="885076" indent="-340414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3300" kern="1200">
          <a:solidFill>
            <a:schemeClr val="tx1"/>
          </a:solidFill>
          <a:latin typeface="+mj-ea"/>
          <a:ea typeface="+mj-ea"/>
          <a:cs typeface="+mn-cs"/>
        </a:defRPr>
      </a:lvl2pPr>
      <a:lvl3pPr marL="1361656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900" kern="1200">
          <a:solidFill>
            <a:schemeClr val="tx1"/>
          </a:solidFill>
          <a:latin typeface="+mj-ea"/>
          <a:ea typeface="+mj-ea"/>
          <a:cs typeface="+mn-cs"/>
        </a:defRPr>
      </a:lvl3pPr>
      <a:lvl4pPr marL="1906318" indent="-272331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4pPr>
      <a:lvl5pPr marL="2450981" indent="-272331" algn="l" defTabSz="1089325" rtl="0" eaLnBrk="1" latinLnBrk="0" hangingPunct="1">
        <a:spcBef>
          <a:spcPct val="20000"/>
        </a:spcBef>
        <a:buFont typeface="Arial" pitchFamily="34" charset="0"/>
        <a:buChar char="»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5pPr>
      <a:lvl6pPr marL="2995643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40305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4968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9630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66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325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98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864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7974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263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729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1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089325" rtl="0" eaLnBrk="1" latinLnBrk="0" hangingPunct="1">
        <a:spcBef>
          <a:spcPct val="0"/>
        </a:spcBef>
        <a:buNone/>
        <a:defRPr kumimoji="1" sz="52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408497" indent="-408497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3800" kern="1200">
          <a:solidFill>
            <a:schemeClr val="tx1"/>
          </a:solidFill>
          <a:latin typeface="+mj-ea"/>
          <a:ea typeface="+mj-ea"/>
          <a:cs typeface="+mn-cs"/>
        </a:defRPr>
      </a:lvl1pPr>
      <a:lvl2pPr marL="885076" indent="-340414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3300" kern="1200">
          <a:solidFill>
            <a:schemeClr val="tx1"/>
          </a:solidFill>
          <a:latin typeface="+mj-ea"/>
          <a:ea typeface="+mj-ea"/>
          <a:cs typeface="+mn-cs"/>
        </a:defRPr>
      </a:lvl2pPr>
      <a:lvl3pPr marL="1361656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900" kern="1200">
          <a:solidFill>
            <a:schemeClr val="tx1"/>
          </a:solidFill>
          <a:latin typeface="+mj-ea"/>
          <a:ea typeface="+mj-ea"/>
          <a:cs typeface="+mn-cs"/>
        </a:defRPr>
      </a:lvl3pPr>
      <a:lvl4pPr marL="1906318" indent="-272331" algn="l" defTabSz="1089325" rtl="0" eaLnBrk="1" latinLnBrk="0" hangingPunct="1">
        <a:spcBef>
          <a:spcPct val="20000"/>
        </a:spcBef>
        <a:buFont typeface="Arial" pitchFamily="34" charset="0"/>
        <a:buChar char="–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4pPr>
      <a:lvl5pPr marL="2450981" indent="-272331" algn="l" defTabSz="1089325" rtl="0" eaLnBrk="1" latinLnBrk="0" hangingPunct="1">
        <a:spcBef>
          <a:spcPct val="20000"/>
        </a:spcBef>
        <a:buFont typeface="Arial" pitchFamily="34" charset="0"/>
        <a:buChar char="»"/>
        <a:defRPr kumimoji="1" sz="2400" kern="1200">
          <a:solidFill>
            <a:schemeClr val="tx1"/>
          </a:solidFill>
          <a:latin typeface="+mj-ea"/>
          <a:ea typeface="+mj-ea"/>
          <a:cs typeface="+mn-cs"/>
        </a:defRPr>
      </a:lvl5pPr>
      <a:lvl6pPr marL="2995643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40305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4968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9630" indent="-272331" algn="l" defTabSz="1089325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66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325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98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864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3312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7974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2637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7299" algn="l" defTabSz="1089325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>
          <a:xfrm>
            <a:off x="768350" y="5258594"/>
            <a:ext cx="10763250" cy="1255728"/>
          </a:xfrm>
        </p:spPr>
        <p:txBody>
          <a:bodyPr/>
          <a:lstStyle/>
          <a:p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SCRL</a:t>
            </a:r>
          </a:p>
          <a:p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Yangxing LIU</a:t>
            </a:r>
          </a:p>
          <a:p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08.10.2017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on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CVPR(Computer Vision and Pattern Recognition) 2017</a:t>
            </a:r>
            <a:endParaRPr lang="en-US" altLang="zh-CN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Densely Connected Convolutional Networks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Clr>
                <a:schemeClr val="accent5"/>
              </a:buClr>
              <a:buSzPct val="80000"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paper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 improvement upon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adding dense skip connections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chemeClr val="accent5"/>
              </a:buClr>
              <a:buSzPct val="97000"/>
              <a:buFont typeface="Times New Roman" panose="02020603050405020304" pitchFamily="18" charset="0"/>
              <a:buChar char="‒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4572794"/>
            <a:ext cx="12168000" cy="155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0150" y="198199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residual net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2474486"/>
            <a:ext cx="113919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490150" y="411112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 net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225550" y="2439194"/>
            <a:ext cx="2438400" cy="154305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82750" y="251539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block</a:t>
            </a:r>
            <a:endParaRPr lang="zh-CN" alt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0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Densely Connected Convolutional Networks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Clr>
                <a:schemeClr val="accent5"/>
              </a:buClr>
              <a:buSzPct val="80000"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paper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 improvement upon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adding dense skip connections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chemeClr val="accent5"/>
              </a:buClr>
              <a:buSzPct val="97000"/>
              <a:buFont typeface="Times New Roman" panose="02020603050405020304" pitchFamily="18" charset="0"/>
              <a:buChar char="‒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1927828"/>
            <a:ext cx="3276600" cy="484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31550" y="3728663"/>
            <a:ext cx="107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20628"/>
            <a:ext cx="7617641" cy="436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0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from Simulated and Unsupervised Images through Adversarial Training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Clr>
                <a:schemeClr val="accent5"/>
              </a:buClr>
              <a:buSzPct val="80000"/>
              <a:buNone/>
            </a:pPr>
            <a:endParaRPr lang="en-US" altLang="zh-CN" sz="2800" b="1" i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5"/>
              </a:buClr>
              <a:buSzPct val="80000"/>
              <a:buNone/>
            </a:pP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paper award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Apple’s first AI paper.</a:t>
            </a:r>
          </a:p>
          <a:p>
            <a:pPr algn="just"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S+U learning that uses unlabeled real data to refine the synthetic images.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conditional GAN with some extra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" y="3245198"/>
            <a:ext cx="5890508" cy="323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0940" y="6052462"/>
            <a:ext cx="269016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SimGAN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51" y="3886994"/>
            <a:ext cx="6380199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0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Clr>
                <a:schemeClr val="accent5"/>
              </a:buClr>
              <a:buSzPct val="80000"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paper Honorable Mention Awards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Annotating Object Instances with a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Polygon-RNN,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Lluís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Castrejón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Kaustav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Kundu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Raquel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Urtasun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Fidler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(from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Toronto)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chemeClr val="accent5"/>
              </a:buClr>
              <a:buSzPct val="97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approach for semi-automatic annotation of object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</a:t>
            </a:r>
          </a:p>
          <a:p>
            <a:pPr lvl="1" algn="just">
              <a:buClr>
                <a:schemeClr val="accent5"/>
              </a:buClr>
              <a:buSzPct val="97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 a vertex with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two-layer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ConvLSTM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which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with CNN representation of the image crop, the vertices predicted one and two time steps ago, plus the first point.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pic>
        <p:nvPicPr>
          <p:cNvPr id="2050" name="Picture 2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5181"/>
            <a:ext cx="2752725" cy="1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这里写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4577557"/>
            <a:ext cx="34671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这里写图片描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4" y="4093587"/>
            <a:ext cx="5978525" cy="238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69850" y="4233496"/>
            <a:ext cx="381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Pixel-labeling time consuming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3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5" y="686594"/>
            <a:ext cx="9191625" cy="5165724"/>
          </a:xfrm>
        </p:spPr>
        <p:txBody>
          <a:bodyPr/>
          <a:lstStyle/>
          <a:p>
            <a:pPr marL="0" indent="0">
              <a:buClr>
                <a:schemeClr val="accent5"/>
              </a:buClr>
              <a:buSzPct val="80000"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paper Honorable Mention Awards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YOLO9000: Better, Faster,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Stronger, Joseph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Redmon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Ali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Farhadi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(from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Washington)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chemeClr val="accent5"/>
              </a:buClr>
              <a:buSzPct val="97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real-time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for detection more than 9000 object categories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chemeClr val="accent5"/>
              </a:buClr>
              <a:buSzPct val="97000"/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using a special new technique of training simultaneously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detection and classification data. 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3635545"/>
            <a:ext cx="5050277" cy="284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0" y="3675332"/>
            <a:ext cx="2757694" cy="341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59750" y="4748530"/>
            <a:ext cx="160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model, Darknet-19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364" y="1820418"/>
            <a:ext cx="2136336" cy="465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5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367" y="2896394"/>
            <a:ext cx="11339513" cy="539750"/>
          </a:xfrm>
        </p:spPr>
        <p:txBody>
          <a:bodyPr/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528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Low Power, Fully Event-Based Gesture Recognition System, from IBM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081089"/>
            <a:ext cx="10763251" cy="5165724"/>
          </a:xfrm>
        </p:spPr>
        <p:txBody>
          <a:bodyPr/>
          <a:lstStyle/>
          <a:p>
            <a:pPr lvl="1">
              <a:buClr>
                <a:schemeClr val="accent5"/>
              </a:buClr>
              <a:buSzPct val="80000"/>
              <a:buFont typeface="Times New Roman" panose="02020603050405020304" pitchFamily="18" charset="0"/>
              <a:buChar char="–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iniLabs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DVS128(Dynamic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Sensor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sensor</a:t>
            </a:r>
          </a:p>
          <a:p>
            <a:pPr lvl="1"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on an asynchronous, low-power, event-based neuromorphic processor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2743994"/>
            <a:ext cx="6010275" cy="367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6750" y="6422009"/>
            <a:ext cx="449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 recognition network model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6" y="4039394"/>
            <a:ext cx="557974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4667" y="4389923"/>
            <a:ext cx="1077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RGB data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87194"/>
            <a:ext cx="9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DVS data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5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convolutional neural networks for efficient and robust hand pose estimation from single depth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images, from Nanyang Tech. Univ.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159670"/>
            <a:ext cx="10763251" cy="516572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novel 3D CNN based hand pose estimation method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adopting the projective D-TSDF,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hand depth image as a 3D volumetric representation which is then fed into the 3D CNN.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" y="3353594"/>
            <a:ext cx="468381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8750" y="6115844"/>
            <a:ext cx="4953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proposed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2591594"/>
            <a:ext cx="3924300" cy="41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50350" y="3201194"/>
            <a:ext cx="2971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MSRA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93250" y="5410994"/>
            <a:ext cx="2971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NYU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36150" y="3471496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(21 hand joints)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26650" y="5639594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(14 hand joints)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in Single Images Using Multiview Bootstrapping, from CMU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081089"/>
            <a:ext cx="10763251" cy="5165724"/>
          </a:xfrm>
        </p:spPr>
        <p:txBody>
          <a:bodyPr/>
          <a:lstStyle/>
          <a:p>
            <a:pPr lvl="1">
              <a:buClr>
                <a:schemeClr val="accent5"/>
              </a:buClr>
              <a:buSzPct val="80000"/>
              <a:buFont typeface="Times New Roman" panose="02020603050405020304" pitchFamily="18" charset="0"/>
              <a:buChar char="–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novel method is proposed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train a hand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detector for single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lvl="1" algn="just"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detector runs in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RGB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pPr lvl="1">
              <a:buClr>
                <a:schemeClr val="accent5"/>
              </a:buClr>
              <a:buSzPct val="80000"/>
              <a:buFont typeface="Times New Roman" panose="02020603050405020304" pitchFamily="18" charset="0"/>
              <a:buChar char="–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3810794"/>
            <a:ext cx="11365242" cy="243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050" y="2178619"/>
            <a:ext cx="1257300" cy="181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9150" y="3582194"/>
            <a:ext cx="426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Multiview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Bootstrapping for training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55150" y="3088155"/>
            <a:ext cx="1828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 key points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750" y="3088155"/>
            <a:ext cx="3200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algorithm is based on CPM, CVPR2016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21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Personalizing Gesture Recognition Using Hierarchical Bayesian Neural Networks, from Boston Univ. &amp; IBM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081089"/>
            <a:ext cx="10763251" cy="5165724"/>
          </a:xfrm>
        </p:spPr>
        <p:txBody>
          <a:bodyPr/>
          <a:lstStyle/>
          <a:p>
            <a:pPr lvl="1">
              <a:buClr>
                <a:schemeClr val="accent5"/>
              </a:buClr>
              <a:buSzPct val="80000"/>
              <a:buFont typeface="Times New Roman" panose="02020603050405020304" pitchFamily="18" charset="0"/>
              <a:buChar char="–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technical innovation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lies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use of data efficient Bayesian neural networks, which can learn from very few labeled examples as well as guide interactive labeling of unlabeled gestures.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3283654"/>
            <a:ext cx="10537022" cy="271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69850" y="5995268"/>
            <a:ext cx="128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dashed black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 represents 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nonpersonalized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baseline, trained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data from all subjects except the test (personalization) subject pooled together.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 research topics in machine learning</a:t>
            </a:r>
          </a:p>
          <a:p>
            <a:pPr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Interesting paper &amp; technology</a:t>
            </a:r>
          </a:p>
          <a:p>
            <a:pPr lvl="1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90000"/>
              <a:buFont typeface="Times New Roman" panose="02020603050405020304" pitchFamily="18" charset="0"/>
              <a:buChar char="‒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 recognition</a:t>
            </a:r>
          </a:p>
          <a:p>
            <a:pPr lvl="1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90000"/>
              <a:buFont typeface="Times New Roman" panose="02020603050405020304" pitchFamily="18" charset="0"/>
              <a:buChar char="‒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shot learning</a:t>
            </a:r>
          </a:p>
          <a:p>
            <a:pPr lvl="1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90000"/>
              <a:buFont typeface="Times New Roman" panose="02020603050405020304" pitchFamily="18" charset="0"/>
              <a:buChar char="‒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related</a:t>
            </a:r>
          </a:p>
          <a:p>
            <a:pPr lvl="1">
              <a:lnSpc>
                <a:spcPct val="150000"/>
              </a:lnSpc>
              <a:buClr>
                <a:schemeClr val="bg2">
                  <a:lumMod val="60000"/>
                  <a:lumOff val="40000"/>
                </a:schemeClr>
              </a:buClr>
              <a:buSzPct val="90000"/>
              <a:buFont typeface="Times New Roman" panose="02020603050405020304" pitchFamily="18" charset="0"/>
              <a:buChar char="‒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 prediction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978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729" y="2896394"/>
            <a:ext cx="11339513" cy="539750"/>
          </a:xfrm>
        </p:spPr>
        <p:txBody>
          <a:bodyPr/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One-shot learning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918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LCNN: Lookup-based Convolutional Neural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Network, from Univ. of Washington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159670"/>
            <a:ext cx="10763251" cy="516572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LCNN, which encodes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lookups to a dictionary that is trained to cover the space of weights in CNNs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LCNN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jointly learning a dictionary and a small set of linear combinations.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" y="2896394"/>
            <a:ext cx="6435782" cy="224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50" y="5258594"/>
            <a:ext cx="6705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procedure for constructing a weight filter in LCNN.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4277424"/>
            <a:ext cx="5021520" cy="202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50" y="2577695"/>
            <a:ext cx="39719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78750" y="6172994"/>
            <a:ext cx="304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Few-Shot Object Recognition From Machine-Labeled Web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Images, from Univ. of Tech. Sydney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“abstraction memory” based framework for few-shot learning, building upon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labeled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annotations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visual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label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embeddings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form of key-value to make the system robust to imperfect labeling.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92" y="2786180"/>
            <a:ext cx="6113463" cy="337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222250" y="6096794"/>
            <a:ext cx="6781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proposed method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49" y="3048794"/>
            <a:ext cx="52673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89" y="4475353"/>
            <a:ext cx="4191000" cy="113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2271" y="5715794"/>
            <a:ext cx="61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the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OpenImages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dataset(100-way 5-shot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58804" y="4509006"/>
            <a:ext cx="151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 of vocabulary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One-Shot Metric Learning for Person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Re-Identification, from Disney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a metric for person re-identification into texture and color components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texture features are learned using only intensity images and adapt for color differences across cameras by learning a metric locally for patches using a single pair of images of 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ColorChecker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chart.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9" y="2783895"/>
            <a:ext cx="526732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4474" y="6062296"/>
            <a:ext cx="5257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One-Shot Metric Learning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517520"/>
            <a:ext cx="4086225" cy="433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7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Multi-Attention Network for One Shot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 from Univ.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Adelaide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class tag information can contribute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shot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 and devise a novel method which is capable of exploiting this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attention network that can generate attention maps for creating the image representation of an exemplar image in novel class based on its class tag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" y="3277394"/>
            <a:ext cx="584796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95" y="4344194"/>
            <a:ext cx="649750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26150" y="3411428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supervised encoding and the proposed attention 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Animal Dataset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750" y="5868194"/>
            <a:ext cx="5410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proposed attention network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1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729" y="2896394"/>
            <a:ext cx="11339513" cy="539750"/>
          </a:xfrm>
        </p:spPr>
        <p:txBody>
          <a:bodyPr/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related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17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tiny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faces, from CMU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novel approach to train separate face detectors for different scales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in-depth analysis of image resolution, object scale, and spatial context for the purposes of finding small faces.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grpSp>
        <p:nvGrpSpPr>
          <p:cNvPr id="5" name="组合 4"/>
          <p:cNvGrpSpPr/>
          <p:nvPr/>
        </p:nvGrpSpPr>
        <p:grpSpPr>
          <a:xfrm>
            <a:off x="7778751" y="3563226"/>
            <a:ext cx="6824707" cy="2819400"/>
            <a:chOff x="2982227" y="3124994"/>
            <a:chExt cx="9182830" cy="3751913"/>
          </a:xfrm>
        </p:grpSpPr>
        <p:pic>
          <p:nvPicPr>
            <p:cNvPr id="7170" name="Picture 2" descr="examples of different attribute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057" y="3124994"/>
              <a:ext cx="9180000" cy="2037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examples of different scal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227" y="5136800"/>
              <a:ext cx="9180000" cy="1740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4" name="Picture 6" descr="http://img.blog.csdn.net/2016122123185795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69195"/>
            <a:ext cx="7778750" cy="345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0750" y="6096794"/>
            <a:ext cx="6019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our detection pipeline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Ranking-CNN for Age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from Wayne State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novel CNN-based framework, ranking-CNN, for age estimation.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ranking-CNN, we divide an age ranking estimation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problem,ranging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1, · · · ,K, into a series of binary classification sub-problems (K−1 classifiers).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2362994"/>
            <a:ext cx="5042522" cy="37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550" y="6062296"/>
            <a:ext cx="586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Ranking-CNN for facial image-based age estimation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3109912"/>
            <a:ext cx="56292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9950" y="2591594"/>
            <a:ext cx="5029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MORPH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3784214"/>
            <a:ext cx="4893230" cy="30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7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Progression/Regression by Conditional Adversarial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from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Tennessee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159670"/>
            <a:ext cx="10763251" cy="516572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roposed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novel conditional adversarial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(CAAE), which first achieves face age progression and regression in a holistic framework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Mapped 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vector through a convolutional encoder, 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projected the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face manifold conditional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age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a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deconvolutional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generator.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1" y="3288689"/>
            <a:ext cx="4095628" cy="265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032262"/>
            <a:ext cx="460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face images lie on a manifold (M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925763"/>
            <a:ext cx="7778750" cy="302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15025" y="6032262"/>
            <a:ext cx="460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CAAE network structure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3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3D face reconstruction with deep neural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networks, from Univ. of Houston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4" y="762794"/>
            <a:ext cx="10763251" cy="5165724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approach takes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 single RGB image as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just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DNN architecture two components,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loss function and a fusion convolutional neural network (CNN) to improve facial expression reconstruction.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3047016"/>
            <a:ext cx="5099718" cy="312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750" y="6096794"/>
            <a:ext cx="3276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950" y="2420715"/>
            <a:ext cx="4554000" cy="192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978" y="4418515"/>
            <a:ext cx="4548972" cy="198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8550" y="3201194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Expressive 3D faces reconstructed from facial images with expression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1601" y="5224840"/>
            <a:ext cx="624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Neutral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faces reconstructed from images with different facial pose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92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CVPR2017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pic>
        <p:nvPicPr>
          <p:cNvPr id="1026" name="Picture 2" descr="CVPR_2017_Donors_page_1_low_r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49" y="0"/>
            <a:ext cx="5257800" cy="57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>
            <a:spLocks noGrp="1"/>
          </p:cNvSpPr>
          <p:nvPr>
            <p:ph sz="quarter" idx="13"/>
          </p:nvPr>
        </p:nvSpPr>
        <p:spPr>
          <a:xfrm>
            <a:off x="720724" y="915194"/>
            <a:ext cx="10763251" cy="5165724"/>
          </a:xfrm>
        </p:spPr>
        <p:txBody>
          <a:bodyPr/>
          <a:lstStyle/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Conference(July. 21-July. 26)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2620 paper submissions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783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(22%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↑)papers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accepted</a:t>
            </a:r>
          </a:p>
          <a:p>
            <a:pPr marL="544662" lvl="1" indent="0">
              <a:buClr>
                <a:schemeClr val="accent5"/>
              </a:buClr>
              <a:buSzPct val="100000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(29.9% of 2620)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215 long and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short(Spotlights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oral </a:t>
            </a:r>
          </a:p>
          <a:p>
            <a:pPr marL="544662" lvl="1" indent="0">
              <a:buClr>
                <a:schemeClr val="accent5"/>
              </a:buClr>
              <a:buSzPct val="100000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presentations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5000 Attendants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tracks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127 sponsors</a:t>
            </a: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6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“in-the-wild” using Fully Convolutional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Imperial College London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235870"/>
            <a:ext cx="10763251" cy="5165724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new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LSFM(large scale facial model)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the currently available facial databases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construct training database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discriminative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tailored to facial surface estimation “in-the-wild”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2497139"/>
            <a:ext cx="4087042" cy="320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02550" y="5487194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300W dataset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shape reconstruction and the sampled texture from the image onto the shape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3463528"/>
            <a:ext cx="60769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750" y="5106194"/>
            <a:ext cx="5486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face shape estimation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37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Residual Images for Face Attribute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Manipulation, from Fujitsu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GAN based approach for face attribute manipulation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Adopt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residual image learning and dual learning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network consists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two image transformation networks and a discriminative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3277394"/>
            <a:ext cx="7259687" cy="30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0750" y="6172994"/>
            <a:ext cx="6019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764" y="3234360"/>
            <a:ext cx="4914586" cy="301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2660" y="6062296"/>
            <a:ext cx="1447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Face Editing with Intrinsic Image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Disentangling, from Stony Brook Univ.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end-to-end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infers a face-specific disentangled representation of intrinsic face properties, including shape (i.e.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albedo, and lighting, and an alpha matte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representation allows for semantically relevant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 of face image.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" y="3810794"/>
            <a:ext cx="4953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84" y="3148659"/>
            <a:ext cx="7223316" cy="291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64350" y="6059448"/>
            <a:ext cx="4114800" cy="41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7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Disentangled Representation Learning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 for Pose-Invariant Face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from Michigan State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235870"/>
            <a:ext cx="10763251" cy="5165724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DR-GAN aiming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both representation learning and face synthesis.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DR-GAN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two variations: the basic model that takes one image as the input, termed as single-image DR-GAN, and the extended model that leverages multiple images per subject, termed as multi-image DR-GAN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462271"/>
            <a:ext cx="41624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5" y="3182144"/>
            <a:ext cx="20478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87912" y="6172994"/>
            <a:ext cx="1295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DR-GAN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2" y="4454044"/>
            <a:ext cx="59626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8150" y="4039394"/>
            <a:ext cx="53578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comparison on Multi-PIE.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1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Binary Convolutional Neural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Networks, from CMU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Originate from LBP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711329"/>
            <a:ext cx="1220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Code:https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://github.com/juefeix/lbcnn.torch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166" y="838994"/>
            <a:ext cx="3529116" cy="21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b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838994"/>
            <a:ext cx="19050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bcn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2924219"/>
            <a:ext cx="7173521" cy="25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4578350" y="3963194"/>
            <a:ext cx="914400" cy="13716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2850" y="3866143"/>
            <a:ext cx="1219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learnable</a:t>
            </a:r>
            <a:endParaRPr lang="zh-CN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50" y="3124994"/>
            <a:ext cx="3501408" cy="26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044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Binary Convolutional Neural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8" name="矩形 7"/>
          <p:cNvSpPr/>
          <p:nvPr/>
        </p:nvSpPr>
        <p:spPr>
          <a:xfrm>
            <a:off x="6178550" y="5002211"/>
            <a:ext cx="610235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800" dirty="0"/>
          </a:p>
          <a:p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number of learnable parameters in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conv. layers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LBCNN modules. The proposed method saves </a:t>
            </a:r>
            <a:r>
              <a:rPr lang="en-US" altLang="zh-CN" sz="1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6.622×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learnable parameters in the convolutional layers.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027" y="3353594"/>
            <a:ext cx="5579396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905794"/>
            <a:ext cx="115157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03200" y="3229769"/>
            <a:ext cx="610235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 (%). LBCNN column only shows the best performing model and the Baseline column shows the particular CNN counterpart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729" y="2896394"/>
            <a:ext cx="11339513" cy="539750"/>
          </a:xfrm>
        </p:spPr>
        <p:txBody>
          <a:bodyPr/>
          <a:lstStyle/>
          <a:p>
            <a:pPr algn="ctr"/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Action prediction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849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Sequential Context Networks for Action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Prediction, from Northeastern Univ.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312070"/>
            <a:ext cx="10763251" cy="5165724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deep sequential context networks 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DeepSCN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action prediction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information in the features extracted from partial videos by learning from fully observed action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277394"/>
            <a:ext cx="744342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64350" y="5944394"/>
            <a:ext cx="381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results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50" y="3429794"/>
            <a:ext cx="4794050" cy="155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029994"/>
            <a:ext cx="4959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features extracted from a partially observed video,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DeepSCN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gains extra discriminative information from fully observed video. Multiple layers of learned features (purple nodes) are stacked to better abstract raw features.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Human Motion Prediction Using Recurrent Neural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from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British Columbia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sequence-to-sequence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with residual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to predict short-term human motions.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usual multi-layer LSTM architectures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GRU.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9" y="2743994"/>
            <a:ext cx="6195206" cy="33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01750" y="6062296"/>
            <a:ext cx="350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8350" y="549878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0150" y="298418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2781023"/>
            <a:ext cx="4495800" cy="401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80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Representation Learning for Human Motion Prediction 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Classification, from KTH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4" y="686594"/>
            <a:ext cx="10763251" cy="5165724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learning framework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a generic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representation(feature)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large corpus of motion capture data and generalizes well to new, unseen, motions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learned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low-dimensional representation can be used for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 prediction and classification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3201194"/>
            <a:ext cx="59626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3496469"/>
            <a:ext cx="47815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5950" y="3277394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three different temporal encoders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734594"/>
            <a:ext cx="768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S-TE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22" y="4709746"/>
            <a:ext cx="910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C-TE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791994"/>
            <a:ext cx="9107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H-TE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59550" y="2820194"/>
            <a:ext cx="533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prediction error, general motion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69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CVPR2017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20724" y="915194"/>
            <a:ext cx="10763251" cy="5165724"/>
          </a:xfrm>
        </p:spPr>
        <p:txBody>
          <a:bodyPr/>
          <a:lstStyle/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Conference(July. 21-July. 26)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2620 paper submissions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783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(22%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↑)papers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accepted</a:t>
            </a:r>
          </a:p>
          <a:p>
            <a:pPr marL="544662" lvl="1" indent="0">
              <a:buClr>
                <a:schemeClr val="accent5"/>
              </a:buClr>
              <a:buSzPct val="100000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(29.9% of 2620)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215 long and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short(Spotlights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oral </a:t>
            </a:r>
          </a:p>
          <a:p>
            <a:pPr marL="544662" lvl="1" indent="0">
              <a:buClr>
                <a:schemeClr val="accent5"/>
              </a:buClr>
              <a:buSzPct val="100000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presentations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5000 Attendants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tracks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sponsors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pic>
        <p:nvPicPr>
          <p:cNvPr id="1028" name="Picture 4" descr="CVPR_2017_Donors_page_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105" y="153194"/>
            <a:ext cx="5257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5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799" y="2737644"/>
            <a:ext cx="11339513" cy="539750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Combine image &amp; speech recognition technology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7000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 Reading Sentences in the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Wild, From Univ.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Oxford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approach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recognize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phrases and sentences being spoken by a talking face, with or without the audio.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9" y="2435998"/>
            <a:ext cx="7131279" cy="34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3550" y="6020594"/>
            <a:ext cx="5562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1772375"/>
            <a:ext cx="5048250" cy="414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97750" y="5901123"/>
            <a:ext cx="4724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on the LRS test set.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3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12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trend in AI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081089"/>
            <a:ext cx="10763251" cy="5165724"/>
          </a:xfrm>
        </p:spPr>
        <p:txBody>
          <a:bodyPr/>
          <a:lstStyle/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and more companies are creating their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 AI processor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is said to be secretly developing a dedicated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chip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iPhone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IBM(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TrueNorth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</a:p>
          <a:p>
            <a:pPr lvl="2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version of </a:t>
            </a:r>
            <a:r>
              <a:rPr lang="en-US" altLang="zh-CN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Hololens</a:t>
            </a:r>
            <a:r>
              <a:rPr lang="en-US" altLang="zh-CN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equipped with an AI coprocessor</a:t>
            </a:r>
            <a:endParaRPr lang="en-US" altLang="zh-CN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News from industry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8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081089"/>
            <a:ext cx="10763251" cy="5165724"/>
          </a:xfrm>
        </p:spPr>
        <p:txBody>
          <a:bodyPr/>
          <a:lstStyle/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2nd Generation </a:t>
            </a:r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Hololens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announced in CPVR2017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next version of its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Hololens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equipped with an AI coprocessor to allow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Hololens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analyze data without needing to use the cloud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 Neural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Stick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kit for ultra low power embedded deep neutral networks with a processing unit sitting on a USB3 stick and is linear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5 to 10 sticks depending on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Caffe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only.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Very popular and sold out quickly in CVPR2017</a:t>
            </a: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img.newatlas.com/movidius-neural-3.jpg?auto=format%2Ccompress&amp;ch=Width%2CDPR&amp;fit=max&amp;h=700&amp;q=60&amp;w=616&amp;s=23ca0d32c711e63a7a46fe6e8955e5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50" y="4115594"/>
            <a:ext cx="4267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98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Hololens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pic>
        <p:nvPicPr>
          <p:cNvPr id="4098" name="Picture 2" descr="http://static.leiphone.com/uploads/new/article/880_880/201608/57bc1a0d864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372394"/>
            <a:ext cx="6667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344728"/>
            <a:ext cx="5015288" cy="3761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65789" y="5106194"/>
            <a:ext cx="1097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HPU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See-through holographic lenses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Micro display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6cameras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6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hot research topics in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SCRL   MARD1</a:t>
            </a:r>
            <a:endParaRPr lang="en-US" altLang="ja-JP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3"/>
          </p:nvPr>
        </p:nvSpPr>
        <p:spPr>
          <a:xfrm>
            <a:off x="720724" y="1081089"/>
            <a:ext cx="10763251" cy="5165724"/>
          </a:xfrm>
        </p:spPr>
        <p:txBody>
          <a:bodyPr/>
          <a:lstStyle/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networks(GANs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two networks, adversarial &amp; generator network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residual network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Won best paper in CVPR2016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lower training and test error with deeper network</a:t>
            </a: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80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Awards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Clr>
                <a:schemeClr val="accent5"/>
              </a:buClr>
              <a:buSzPct val="80000"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paper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Densely Connected Convolutional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Networks, Gao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Huang, Zhuang Liu, Laurens van der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Maaten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 Kilian Q. Weinberger(from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Cornell &amp; Tsinghua Univ.)</a:t>
            </a:r>
          </a:p>
          <a:p>
            <a:pPr lvl="1">
              <a:buClr>
                <a:schemeClr val="accent5"/>
              </a:buClr>
              <a:buSzPct val="100000"/>
              <a:buFont typeface="Times New Roman" panose="02020603050405020304" pitchFamily="18" charset="0"/>
              <a:buChar char="‒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 improvement upon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adding dense skip connections</a:t>
            </a: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Simulated and Unsupervised Images through Adversarial Training, Ashish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Shrivastava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Tomas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Pfister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Oncel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Tuzel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Joshua Susskind,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Wenda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&amp; Russell Webb(from Apple)</a:t>
            </a:r>
          </a:p>
          <a:p>
            <a:pPr>
              <a:buClr>
                <a:schemeClr val="accent5"/>
              </a:buClr>
              <a:buSzPct val="80000"/>
              <a:buFont typeface="Wingdings" panose="05000000000000000000" pitchFamily="2" charset="2"/>
              <a:buChar char="u"/>
            </a:pP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chemeClr val="accent5"/>
              </a:buClr>
              <a:buSzPct val="97000"/>
              <a:buFont typeface="Times New Roman" panose="02020603050405020304" pitchFamily="18" charset="0"/>
              <a:buChar char="‒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07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Gray Master">
  <a:themeElements>
    <a:clrScheme name="SONY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SONY">
      <a:majorFont>
        <a:latin typeface="SST"/>
        <a:ea typeface="SST Japanese Pro Regular"/>
        <a:cs typeface=""/>
      </a:majorFont>
      <a:minorFont>
        <a:latin typeface="SST"/>
        <a:ea typeface="SST Japanese Pr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Dark Gray Master">
  <a:themeElements>
    <a:clrScheme name="SONY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SONY">
      <a:majorFont>
        <a:latin typeface="SST"/>
        <a:ea typeface="SST Japanese Pro Regular"/>
        <a:cs typeface=""/>
      </a:majorFont>
      <a:minorFont>
        <a:latin typeface="SST"/>
        <a:ea typeface="SST Japanese Pr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Black Master">
  <a:themeElements>
    <a:clrScheme name="SONY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SONY">
      <a:majorFont>
        <a:latin typeface="SST"/>
        <a:ea typeface="SST Japanese Pro Regular"/>
        <a:cs typeface=""/>
      </a:majorFont>
      <a:minorFont>
        <a:latin typeface="SST"/>
        <a:ea typeface="SST Japanese Pr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White Master">
  <a:themeElements>
    <a:clrScheme name="SONY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SONY">
      <a:majorFont>
        <a:latin typeface="SST"/>
        <a:ea typeface="SST Japanese Pro Regular"/>
        <a:cs typeface=""/>
      </a:majorFont>
      <a:minorFont>
        <a:latin typeface="SST"/>
        <a:ea typeface="SST Japanese Pr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1_White Master">
  <a:themeElements>
    <a:clrScheme name="SONY">
      <a:dk1>
        <a:sysClr val="windowText" lastClr="000000"/>
      </a:dk1>
      <a:lt1>
        <a:sysClr val="window" lastClr="FFFFFF"/>
      </a:lt1>
      <a:dk2>
        <a:srgbClr val="7C388C"/>
      </a:dk2>
      <a:lt2>
        <a:srgbClr val="D42F7E"/>
      </a:lt2>
      <a:accent1>
        <a:srgbClr val="1952A6"/>
      </a:accent1>
      <a:accent2>
        <a:srgbClr val="54A9CC"/>
      </a:accent2>
      <a:accent3>
        <a:srgbClr val="318C3A"/>
      </a:accent3>
      <a:accent4>
        <a:srgbClr val="F2CE00"/>
      </a:accent4>
      <a:accent5>
        <a:srgbClr val="E6820B"/>
      </a:accent5>
      <a:accent6>
        <a:srgbClr val="CF1111"/>
      </a:accent6>
      <a:hlink>
        <a:srgbClr val="5887F5"/>
      </a:hlink>
      <a:folHlink>
        <a:srgbClr val="683ABD"/>
      </a:folHlink>
    </a:clrScheme>
    <a:fontScheme name="SONY">
      <a:majorFont>
        <a:latin typeface="SST"/>
        <a:ea typeface="SST Japanese Pro Regular"/>
        <a:cs typeface=""/>
      </a:majorFont>
      <a:minorFont>
        <a:latin typeface="SST"/>
        <a:ea typeface="SST Japanese Pr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2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21533</TotalTime>
  <Words>2027</Words>
  <Application>Microsoft Office PowerPoint</Application>
  <PresentationFormat>自定义</PresentationFormat>
  <Paragraphs>290</Paragraphs>
  <Slides>42</Slides>
  <Notes>36</Notes>
  <HiddenSlides>0</HiddenSlides>
  <MMClips>0</MMClips>
  <ScaleCrop>false</ScaleCrop>
  <HeadingPairs>
    <vt:vector size="4" baseType="variant">
      <vt:variant>
        <vt:lpstr>主题</vt:lpstr>
      </vt:variant>
      <vt:variant>
        <vt:i4>5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Light Gray Master</vt:lpstr>
      <vt:lpstr>Dark Gray Master</vt:lpstr>
      <vt:lpstr>Black Master</vt:lpstr>
      <vt:lpstr>White Master</vt:lpstr>
      <vt:lpstr>1_White Master</vt:lpstr>
      <vt:lpstr>PowerPoint 演示文稿</vt:lpstr>
      <vt:lpstr>Roadmap</vt:lpstr>
      <vt:lpstr>CVPR2017</vt:lpstr>
      <vt:lpstr>CVPR2017</vt:lpstr>
      <vt:lpstr>One trend in AI</vt:lpstr>
      <vt:lpstr>News from industry</vt:lpstr>
      <vt:lpstr>Hololens</vt:lpstr>
      <vt:lpstr>Two hot research topics in machine learning</vt:lpstr>
      <vt:lpstr>Awards</vt:lpstr>
      <vt:lpstr>Densely Connected Convolutional Networks</vt:lpstr>
      <vt:lpstr>Densely Connected Convolutional Networks</vt:lpstr>
      <vt:lpstr>Learning from Simulated and Unsupervised Images through Adversarial Training</vt:lpstr>
      <vt:lpstr>Awards</vt:lpstr>
      <vt:lpstr>Awards</vt:lpstr>
      <vt:lpstr>Hand gesture recognition</vt:lpstr>
      <vt:lpstr>A Low Power, Fully Event-Based Gesture Recognition System, from IBM</vt:lpstr>
      <vt:lpstr>3D convolutional neural networks for efficient and robust hand pose estimation from single depth images, from Nanyang Tech. Univ.</vt:lpstr>
      <vt:lpstr>Hand Keypoint Detection in Single Images Using Multiview Bootstrapping, from CMU</vt:lpstr>
      <vt:lpstr>Personalizing Gesture Recognition Using Hierarchical Bayesian Neural Networks, from Boston Univ. &amp; IBM</vt:lpstr>
      <vt:lpstr>One-shot learning</vt:lpstr>
      <vt:lpstr>LCNN: Lookup-based Convolutional Neural Network, from Univ. of Washington</vt:lpstr>
      <vt:lpstr>Few-Shot Object Recognition From Machine-Labeled Web Images, from Univ. of Tech. Sydney</vt:lpstr>
      <vt:lpstr>One-Shot Metric Learning for Person Re-Identification, from Disney</vt:lpstr>
      <vt:lpstr>Multi-Attention Network for One Shot Learning, from Univ. of Adelaide</vt:lpstr>
      <vt:lpstr>Face related</vt:lpstr>
      <vt:lpstr>Find tiny faces, from CMU</vt:lpstr>
      <vt:lpstr>Using Ranking-CNN for Age Estimation, from Wayne State Univ.</vt:lpstr>
      <vt:lpstr>Age Progression/Regression by Conditional Adversarial Autoencoder, from Univ. of Tennessee</vt:lpstr>
      <vt:lpstr>End-to-end 3D face reconstruction with deep neural networks, from Univ. of Houston</vt:lpstr>
      <vt:lpstr>Face Normals “in-the-wild” using Fully Convolutional Networks, from Imperial College London</vt:lpstr>
      <vt:lpstr>Learning Residual Images for Face Attribute Manipulation, from Fujitsu</vt:lpstr>
      <vt:lpstr>Neural Face Editing with Intrinsic Image Disentangling, from Stony Brook Univ.</vt:lpstr>
      <vt:lpstr>Disentangled Representation Learning GAN for Pose-Invariant Face Recognition, from Michigan State Univ.</vt:lpstr>
      <vt:lpstr>Local Binary Convolutional Neural Networks, from CMU</vt:lpstr>
      <vt:lpstr>Local Binary Convolutional Neural Networks</vt:lpstr>
      <vt:lpstr>Action prediction</vt:lpstr>
      <vt:lpstr>Deep Sequential Context Networks for Action Prediction, from Northeastern Univ.</vt:lpstr>
      <vt:lpstr>On Human Motion Prediction Using Recurrent Neural Networks, from Univ. of British Columbia</vt:lpstr>
      <vt:lpstr>Deep Representation Learning for Human Motion Prediction and Classification, from KTH</vt:lpstr>
      <vt:lpstr>Combine image &amp; speech recognition technology</vt:lpstr>
      <vt:lpstr>Lip Reading Sentences in the Wild, From Univ. of Oxford</vt:lpstr>
      <vt:lpstr>PowerPoint 演示文稿</vt:lpstr>
    </vt:vector>
  </TitlesOfParts>
  <Company>Sony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加藤 大理</dc:creator>
  <cp:lastModifiedBy>Liu, Yangxing</cp:lastModifiedBy>
  <cp:revision>1159</cp:revision>
  <cp:lastPrinted>2013-12-10T02:42:04Z</cp:lastPrinted>
  <dcterms:created xsi:type="dcterms:W3CDTF">2013-05-24T02:48:34Z</dcterms:created>
  <dcterms:modified xsi:type="dcterms:W3CDTF">2017-08-10T01:58:50Z</dcterms:modified>
</cp:coreProperties>
</file>